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408" r:id="rId3"/>
    <p:sldId id="418" r:id="rId4"/>
    <p:sldId id="412" r:id="rId5"/>
    <p:sldId id="423" r:id="rId6"/>
    <p:sldId id="419" r:id="rId7"/>
    <p:sldId id="426" r:id="rId8"/>
    <p:sldId id="420" r:id="rId9"/>
    <p:sldId id="373" r:id="rId10"/>
    <p:sldId id="421" r:id="rId11"/>
    <p:sldId id="424" r:id="rId12"/>
    <p:sldId id="425" r:id="rId13"/>
    <p:sldId id="30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122" d="100"/>
          <a:sy n="122" d="100"/>
        </p:scale>
        <p:origin x="427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www.uibk.ac.at/projects/noscemu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1210800" y="1651892"/>
            <a:ext cx="3204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adaptation.</a:t>
            </a:r>
          </a:p>
          <a:p>
            <a:r>
              <a:rPr lang="fr-FR" dirty="0"/>
              <a:t>- Chaque dictionnaire peut être interopérable avec l’ensemble et avec chacun des autres dictionnaires .</a:t>
            </a:r>
          </a:p>
          <a:p>
            <a:r>
              <a:rPr lang="fr-FR" dirty="0"/>
              <a:t>- </a:t>
            </a: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Créer des systèmes de savoir.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8F7A7A-4051-795C-3B0C-8AF03C617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18" y="1362832"/>
            <a:ext cx="7152640" cy="3108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 Dictionnaire encyclopédique des sciences médicales / [publ. sous la] dir. de M. A. Dechambre . - série 1 , tome 34 , EMB - EPI.</a:t>
            </a:r>
          </a:p>
          <a:p>
            <a:r>
              <a:rPr lang="fr-FR"/>
              <a:t>Paris : G. Masson : P. Asselin, 1887. 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89489" y="733467"/>
            <a:ext cx="10251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55D4C"/>
                </a:solidFill>
              </a:rPr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3712583" y="493026"/>
            <a:ext cx="476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trike="sngStrike" dirty="0"/>
              <a:t>La matérialité des manuscrits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90A63-7141-3F54-5ADA-FE2112AB2C28}"/>
              </a:ext>
            </a:extLst>
          </p:cNvPr>
          <p:cNvSpPr txBox="1"/>
          <p:nvPr/>
        </p:nvSpPr>
        <p:spPr>
          <a:xfrm>
            <a:off x="507304" y="1628383"/>
            <a:ext cx="32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manuscript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4286329" y="5319096"/>
            <a:ext cx="67616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Exemple de </a:t>
            </a:r>
            <a:r>
              <a:rPr lang="en-GB" sz="1400" dirty="0" err="1"/>
              <a:t>grec</a:t>
            </a:r>
            <a:r>
              <a:rPr lang="en-GB" sz="1400" dirty="0"/>
              <a:t> du </a:t>
            </a:r>
            <a:r>
              <a:rPr lang="en-GB" sz="1400" dirty="0" err="1"/>
              <a:t>roi</a:t>
            </a:r>
            <a:r>
              <a:rPr lang="en-GB" sz="1400" dirty="0"/>
              <a:t>, </a:t>
            </a:r>
          </a:p>
          <a:p>
            <a:r>
              <a:rPr lang="en-GB" sz="1400" dirty="0"/>
              <a:t>G. </a:t>
            </a:r>
            <a:r>
              <a:rPr lang="en-GB" sz="1400" dirty="0" err="1"/>
              <a:t>Gaulminus</a:t>
            </a:r>
            <a:r>
              <a:rPr lang="en-GB" sz="1400" dirty="0"/>
              <a:t>, </a:t>
            </a:r>
            <a:r>
              <a:rPr lang="en-GB" sz="1400" dirty="0" err="1"/>
              <a:t>Theodori</a:t>
            </a:r>
            <a:r>
              <a:rPr lang="en-GB" sz="1400" dirty="0"/>
              <a:t> </a:t>
            </a:r>
            <a:r>
              <a:rPr lang="en-GB" sz="1400" dirty="0" err="1"/>
              <a:t>Prodromi</a:t>
            </a:r>
            <a:r>
              <a:rPr lang="en-GB" sz="1400" dirty="0"/>
              <a:t> </a:t>
            </a:r>
            <a:r>
              <a:rPr lang="en-GB" sz="1400" dirty="0" err="1"/>
              <a:t>philosophi</a:t>
            </a:r>
            <a:r>
              <a:rPr lang="en-GB" sz="1400" dirty="0"/>
              <a:t> </a:t>
            </a:r>
            <a:r>
              <a:rPr lang="en-GB" sz="1400" dirty="0" err="1"/>
              <a:t>Rhodanthes</a:t>
            </a:r>
            <a:r>
              <a:rPr lang="en-GB" sz="1400" dirty="0"/>
              <a:t> et </a:t>
            </a:r>
            <a:r>
              <a:rPr lang="en-GB" sz="1400" dirty="0" err="1"/>
              <a:t>Dosiclis</a:t>
            </a:r>
            <a:r>
              <a:rPr lang="en-GB" sz="1400" dirty="0"/>
              <a:t> </a:t>
            </a:r>
            <a:r>
              <a:rPr lang="en-GB" sz="1400" dirty="0" err="1"/>
              <a:t>amorum</a:t>
            </a:r>
            <a:r>
              <a:rPr lang="en-GB" sz="1400" dirty="0"/>
              <a:t> libri IX, Paris, 1625, p. 21.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4DC10E-C9C0-C554-943D-DF30A683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39" y="1703539"/>
            <a:ext cx="4895280" cy="32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 artificiel un programme basé sur le modèle des neurones, qui permet la reconnaissance et l’</a:t>
            </a:r>
            <a:r>
              <a:rPr lang="fr-FR" dirty="0" err="1"/>
              <a:t>apprentisage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pic>
        <p:nvPicPr>
          <p:cNvPr id="14" name="Picture 13" descr="Background pattern, icon&#10;&#10;Description automatically generated">
            <a:extLst>
              <a:ext uri="{FF2B5EF4-FFF2-40B4-BE49-F238E27FC236}">
                <a16:creationId xmlns:a16="http://schemas.microsoft.com/office/drawing/2014/main" id="{1464C202-E0D2-FDFC-960B-DD2063A86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2" y="1550097"/>
            <a:ext cx="6571027" cy="37578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F22803-A748-07B6-0B8B-818CE2F1A30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741101" y="2517732"/>
            <a:ext cx="1415441" cy="487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17AEAC-CFFB-4847-C10F-E60A5EEEA24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90372" y="3319397"/>
            <a:ext cx="1766170" cy="2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EBDAE-2653-6C4C-75F4-985E7C82ED93}"/>
              </a:ext>
            </a:extLst>
          </p:cNvPr>
          <p:cNvSpPr/>
          <p:nvPr/>
        </p:nvSpPr>
        <p:spPr>
          <a:xfrm>
            <a:off x="4421688" y="2939204"/>
            <a:ext cx="319413" cy="13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A3604-BA2E-1379-918B-8140E56D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63" y="3246238"/>
            <a:ext cx="335309" cy="1463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D0C80-9B28-DEFF-7823-FFE105EB7B9C}"/>
              </a:ext>
            </a:extLst>
          </p:cNvPr>
          <p:cNvCxnSpPr>
            <a:cxnSpLocks/>
          </p:cNvCxnSpPr>
          <p:nvPr/>
        </p:nvCxnSpPr>
        <p:spPr>
          <a:xfrm>
            <a:off x="4741101" y="3670844"/>
            <a:ext cx="1459283" cy="91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73325D0-EF68-9873-1DD6-547AA3CD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2" y="3524527"/>
            <a:ext cx="335309" cy="146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06BEBE-AF43-D1FD-19CB-E6D50E1D4A86}"/>
              </a:ext>
            </a:extLst>
          </p:cNvPr>
          <p:cNvSpPr txBox="1"/>
          <p:nvPr/>
        </p:nvSpPr>
        <p:spPr>
          <a:xfrm>
            <a:off x="9265562" y="2950064"/>
            <a:ext cx="7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σθαι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76789-478C-24EA-C3E7-8DFB4F7C4C88}"/>
              </a:ext>
            </a:extLst>
          </p:cNvPr>
          <p:cNvSpPr txBox="1"/>
          <p:nvPr/>
        </p:nvSpPr>
        <p:spPr>
          <a:xfrm>
            <a:off x="9265562" y="3970753"/>
            <a:ext cx="61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¥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837B5D-7B3B-4526-F38F-3AAA91C2CF76}"/>
              </a:ext>
            </a:extLst>
          </p:cNvPr>
          <p:cNvCxnSpPr>
            <a:cxnSpLocks/>
          </p:cNvCxnSpPr>
          <p:nvPr/>
        </p:nvCxnSpPr>
        <p:spPr>
          <a:xfrm flipV="1">
            <a:off x="6757792" y="3241239"/>
            <a:ext cx="937905" cy="35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95828-FA1A-D113-0889-2719B96B1387}"/>
              </a:ext>
            </a:extLst>
          </p:cNvPr>
          <p:cNvCxnSpPr>
            <a:cxnSpLocks/>
          </p:cNvCxnSpPr>
          <p:nvPr/>
        </p:nvCxnSpPr>
        <p:spPr>
          <a:xfrm flipV="1">
            <a:off x="6801633" y="4224438"/>
            <a:ext cx="894064" cy="3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8C860FE-29F6-B29B-9B67-F6026E344C9D}"/>
              </a:ext>
            </a:extLst>
          </p:cNvPr>
          <p:cNvSpPr/>
          <p:nvPr/>
        </p:nvSpPr>
        <p:spPr>
          <a:xfrm>
            <a:off x="8438306" y="4105120"/>
            <a:ext cx="646354" cy="211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5FC3B7-2089-D228-6528-1D0649E970E1}"/>
              </a:ext>
            </a:extLst>
          </p:cNvPr>
          <p:cNvCxnSpPr>
            <a:cxnSpLocks/>
          </p:cNvCxnSpPr>
          <p:nvPr/>
        </p:nvCxnSpPr>
        <p:spPr>
          <a:xfrm flipV="1">
            <a:off x="6694675" y="3365920"/>
            <a:ext cx="1106955" cy="1068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7B45EF-84CA-2FA7-4EF6-4B6CC0F533C2}"/>
              </a:ext>
            </a:extLst>
          </p:cNvPr>
          <p:cNvCxnSpPr>
            <a:cxnSpLocks/>
          </p:cNvCxnSpPr>
          <p:nvPr/>
        </p:nvCxnSpPr>
        <p:spPr>
          <a:xfrm>
            <a:off x="6694675" y="2642543"/>
            <a:ext cx="952790" cy="474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CD0D86-5302-134A-09FE-65D0BCEA242C}"/>
              </a:ext>
            </a:extLst>
          </p:cNvPr>
          <p:cNvCxnSpPr>
            <a:cxnSpLocks/>
          </p:cNvCxnSpPr>
          <p:nvPr/>
        </p:nvCxnSpPr>
        <p:spPr>
          <a:xfrm>
            <a:off x="6648265" y="2724411"/>
            <a:ext cx="1153365" cy="1232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491FF0-F2B0-63F1-43F3-CB47C83E8AEC}"/>
              </a:ext>
            </a:extLst>
          </p:cNvPr>
          <p:cNvCxnSpPr>
            <a:cxnSpLocks/>
          </p:cNvCxnSpPr>
          <p:nvPr/>
        </p:nvCxnSpPr>
        <p:spPr>
          <a:xfrm>
            <a:off x="6694675" y="3764071"/>
            <a:ext cx="998170" cy="391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45E2AE-FEAC-E00B-B0C4-1FF0821D5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989" y="3018340"/>
            <a:ext cx="664522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on doit repasser pour s’assurer que les colonnes soit bien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7DAF3E-7AC8-1763-7986-45511B0F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0" y="1899655"/>
            <a:ext cx="1046480" cy="1194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89D6BF-1605-483F-E896-C1EBE2BE6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86" y="3242325"/>
            <a:ext cx="1046480" cy="1194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ED76B6-B06C-CB82-E205-394CFE6C0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86" y="4704572"/>
            <a:ext cx="1266825" cy="1381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655518" y="4603315"/>
            <a:ext cx="1853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possible ligature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8680537" y="4603315"/>
            <a:ext cx="2544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Grec: </a:t>
            </a:r>
          </a:p>
          <a:p>
            <a:r>
              <a:rPr lang="en-GB" dirty="0"/>
              <a:t>Les ligature et les </a:t>
            </a:r>
            <a:r>
              <a:rPr lang="en-GB" dirty="0" err="1"/>
              <a:t>diacritiques</a:t>
            </a:r>
            <a:r>
              <a:rPr lang="en-GB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088DF6-A0EA-8F4F-E485-BC97D0B97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631" y="1773666"/>
            <a:ext cx="1036320" cy="11940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631" y="4792425"/>
            <a:ext cx="863600" cy="10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964</Words>
  <Application>Microsoft Office PowerPoint</Application>
  <PresentationFormat>Widescreen</PresentationFormat>
  <Paragraphs>124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IFAO-Grec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485</cp:revision>
  <dcterms:created xsi:type="dcterms:W3CDTF">2022-06-22T23:35:51Z</dcterms:created>
  <dcterms:modified xsi:type="dcterms:W3CDTF">2022-09-21T07:57:22Z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